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1182" r:id="rId3"/>
    <p:sldId id="1201" r:id="rId4"/>
    <p:sldId id="1190" r:id="rId5"/>
    <p:sldId id="1192" r:id="rId6"/>
    <p:sldId id="1175" r:id="rId7"/>
    <p:sldId id="1202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6EB3D2"/>
    <a:srgbClr val="F5C84B"/>
    <a:srgbClr val="F14950"/>
    <a:srgbClr val="F5C855"/>
    <a:srgbClr val="EEECE1"/>
    <a:srgbClr val="EB7513"/>
    <a:srgbClr val="D8E4BC"/>
    <a:srgbClr val="1F497D"/>
    <a:srgbClr val="FF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85635" autoAdjust="0"/>
  </p:normalViewPr>
  <p:slideViewPr>
    <p:cSldViewPr>
      <p:cViewPr>
        <p:scale>
          <a:sx n="75" d="100"/>
          <a:sy n="75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8379E-E390-432B-8B65-CCE840DA6B6E}" type="datetimeFigureOut">
              <a:rPr lang="zh-CN" altLang="en-US" smtClean="0"/>
              <a:pPr/>
              <a:t>2015/5/8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1A8B5-3C10-4FF6-B361-3C37394230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962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8C5A9-12F1-4495-ADB3-EC99E90F519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89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8C5A9-12F1-4495-ADB3-EC99E90F519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89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fld id="{3EF718EB-E1F0-4BF6-9563-3BA0E09F21C9}" type="slidenum">
              <a:rPr lang="zh-CN" altLang="en-US" smtClean="0"/>
              <a:pPr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fld id="{C523BA79-EEC4-4797-BA92-6AD8EA334CE9}" type="slidenum">
              <a:rPr lang="zh-CN" altLang="en-US" smtClean="0"/>
              <a:pPr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8C5A9-12F1-4495-ADB3-EC99E90F519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899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8C5A9-12F1-4495-ADB3-EC99E90F519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89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CCF8-2E48-4AB2-A140-7586C783F33C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C0932-DC2A-4A4F-AB40-E67787A6BB1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53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1979F-83AD-4D2A-97CA-549A7D66A94F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8EAD8-643F-465C-A614-C81F796E2BA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47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53876-DFDA-45CD-B146-6A20905FDEE4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2BB54-BF04-468A-A04B-196F5D3077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58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059016" cy="785818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>
            <a:lvl1pPr>
              <a:defRPr sz="1800" b="1">
                <a:latin typeface="微软雅黑" pitchFamily="34" charset="-122"/>
                <a:ea typeface="微软雅黑" pitchFamily="34" charset="-122"/>
              </a:defRPr>
            </a:lvl1pPr>
            <a:lvl2pPr>
              <a:defRPr sz="1600" b="0">
                <a:latin typeface="微软雅黑" pitchFamily="34" charset="-122"/>
                <a:ea typeface="微软雅黑" pitchFamily="34" charset="-122"/>
              </a:defRPr>
            </a:lvl2pPr>
            <a:lvl3pPr>
              <a:defRPr sz="1400" b="0">
                <a:latin typeface="微软雅黑" pitchFamily="34" charset="-122"/>
                <a:ea typeface="微软雅黑" pitchFamily="34" charset="-122"/>
              </a:defRPr>
            </a:lvl3pPr>
            <a:lvl4pPr>
              <a:defRPr b="0">
                <a:latin typeface="微软雅黑" pitchFamily="34" charset="-122"/>
                <a:ea typeface="微软雅黑" pitchFamily="34" charset="-122"/>
              </a:defRPr>
            </a:lvl4pPr>
            <a:lvl5pPr>
              <a:defRPr b="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</p:txBody>
      </p:sp>
    </p:spTree>
    <p:extLst>
      <p:ext uri="{BB962C8B-B14F-4D97-AF65-F5344CB8AC3E}">
        <p14:creationId xmlns:p14="http://schemas.microsoft.com/office/powerpoint/2010/main" val="388355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BC787-C0E5-43AB-91EF-4AE773486643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4AE17-8CBA-4E0A-9B59-AA56E4D37EA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75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6E6C-2B08-4C7B-B255-2FBFDDADDE43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AD1D1-8FD5-4894-BC99-B770FCA494C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88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5378-7F99-4D39-8F02-FA5ED4E529F9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C5F0F-9E12-442C-9C18-811F4ACAEE0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40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1C3C9-AC31-4373-BC21-634FC3604681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A54B0-93C7-49F5-AF3F-0536B6FF4BD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94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712B3-50A0-4677-AF64-D38036367F86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0C62C-071E-415C-A91A-99607130E84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89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FC05-3519-4167-85A9-17EFE8F49BD5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80AB1-2A07-4881-A75B-8EB6D8790B3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40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BC32B-890B-4F41-B46F-0CF836882E87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D5C42-8458-4D10-8137-A93CFCAE8B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42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72612-11DE-49CA-8105-0DA24C6AB9D6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638B225-89D8-491A-837D-EFE0249031F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6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769" y="2984707"/>
            <a:ext cx="91439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 smtClean="0">
                <a:solidFill>
                  <a:srgbClr val="084B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4400" b="1" dirty="0" smtClean="0">
                <a:solidFill>
                  <a:srgbClr val="084B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广告</a:t>
            </a:r>
            <a:r>
              <a:rPr lang="zh-CN" altLang="en-US" sz="4400" b="1" dirty="0">
                <a:solidFill>
                  <a:srgbClr val="084B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产品报价单 </a:t>
            </a:r>
            <a:r>
              <a:rPr lang="en-US" altLang="zh-CN" sz="4400" b="1" dirty="0" smtClean="0">
                <a:solidFill>
                  <a:srgbClr val="084B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699522"/>
              </p:ext>
            </p:extLst>
          </p:nvPr>
        </p:nvGraphicFramePr>
        <p:xfrm>
          <a:off x="395536" y="1340766"/>
          <a:ext cx="8208912" cy="5017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1815"/>
                <a:gridCol w="2610491"/>
                <a:gridCol w="1154378"/>
                <a:gridCol w="2052228"/>
              </a:tblGrid>
              <a:tr h="443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平面媒体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49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内容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49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规格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49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上海地区</a:t>
                      </a:r>
                      <a:r>
                        <a:rPr lang="zh-CN" altLang="en-US" sz="18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定价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4950"/>
                    </a:solidFill>
                  </a:tcPr>
                </a:tc>
              </a:tr>
              <a:tr h="346593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封面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封底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扉页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插页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（硬广）</a:t>
                      </a: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封面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30000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封底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16500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封二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16500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封三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13200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扉页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12500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37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彩页插页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11000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93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彩色折叠页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/2</a:t>
                      </a:r>
                      <a:r>
                        <a:rPr 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16500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93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黑白图片广告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5500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9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报价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联系方式刊登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一类报价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二类报价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1650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三类报价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1320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软</a:t>
                      </a:r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文</a:t>
                      </a: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广告</a:t>
                      </a:r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公司介绍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访谈类招聘信息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产品</a:t>
                      </a: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工艺介绍类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合作招商</a:t>
                      </a:r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 smtClean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23528" y="908720"/>
            <a:ext cx="4996881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marL="92075" algn="ctr" defTabSz="801688" eaLnBrk="0" hangingPunct="0"/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上海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建材与造价咨询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杂志平煤广告对外统一报价</a:t>
            </a:r>
            <a:endParaRPr lang="zh-CN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88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30608"/>
              </p:ext>
            </p:extLst>
          </p:nvPr>
        </p:nvGraphicFramePr>
        <p:xfrm>
          <a:off x="395536" y="1340765"/>
          <a:ext cx="8208913" cy="5145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6343"/>
                <a:gridCol w="2091549"/>
                <a:gridCol w="924898"/>
                <a:gridCol w="802641"/>
                <a:gridCol w="802641"/>
                <a:gridCol w="1670841"/>
              </a:tblGrid>
              <a:tr h="485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平面媒体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8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内容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8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规格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84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各地区定价</a:t>
                      </a:r>
                      <a:endParaRPr lang="zh-CN" alt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8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全国投放</a:t>
                      </a: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84B"/>
                    </a:solidFill>
                  </a:tcPr>
                </a:tc>
              </a:tr>
              <a:tr h="379919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封面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封底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扉页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插页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（硬广）</a:t>
                      </a: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封面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15000</a:t>
                      </a:r>
                    </a:p>
                    <a:p>
                      <a:pPr algn="ctr" rtl="0" fontAlgn="ctr"/>
                      <a:r>
                        <a:rPr lang="en-US" altLang="zh-CN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北京、重庆不销售）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45000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CN" altLang="en-US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北京、重庆不销售）</a:t>
                      </a:r>
                      <a:endParaRPr lang="en-US" altLang="zh-CN" sz="1100" b="1" i="0" u="none" strike="noStrike" kern="1200" dirty="0" smtClean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封底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3300</a:t>
                      </a:r>
                      <a:endParaRPr lang="zh-CN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16500</a:t>
                      </a:r>
                      <a:endParaRPr lang="zh-CN" altLang="zh-CN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封二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3300</a:t>
                      </a:r>
                      <a:endParaRPr lang="zh-CN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16500</a:t>
                      </a:r>
                      <a:endParaRPr lang="zh-CN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封三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3000</a:t>
                      </a:r>
                      <a:endParaRPr lang="zh-CN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15000</a:t>
                      </a:r>
                      <a:endParaRPr lang="zh-CN" altLang="zh-CN" sz="1100" b="1" kern="100" dirty="0">
                        <a:effectLst/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扉页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3000</a:t>
                      </a:r>
                      <a:endParaRPr lang="zh-CN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15000</a:t>
                      </a:r>
                      <a:endParaRPr lang="zh-CN" sz="1100" b="1" kern="100" dirty="0">
                        <a:effectLst/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40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彩页插页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2000</a:t>
                      </a:r>
                      <a:endParaRPr lang="zh-CN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10000</a:t>
                      </a:r>
                      <a:endParaRPr lang="zh-CN" sz="1100" b="1" kern="100" dirty="0">
                        <a:effectLst/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19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彩色折叠页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/2</a:t>
                      </a:r>
                      <a:r>
                        <a:rPr 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4000</a:t>
                      </a:r>
                      <a:endParaRPr lang="zh-CN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12000</a:t>
                      </a:r>
                      <a:endParaRPr lang="zh-CN" sz="1100" b="1" kern="100" dirty="0">
                        <a:effectLst/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19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黑白图片广告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800</a:t>
                      </a:r>
                      <a:endParaRPr lang="zh-CN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6000</a:t>
                      </a:r>
                      <a:endParaRPr lang="zh-CN" sz="1100" b="1" kern="100" dirty="0">
                        <a:effectLst/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7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报价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联系方式刊登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一类报价</a:t>
                      </a:r>
                      <a:endParaRPr lang="zh-CN" altLang="en-US" sz="1100" b="0" i="0" u="none" strike="noStrike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（北京）</a:t>
                      </a:r>
                      <a:endParaRPr lang="en-US" altLang="zh-CN" sz="1100" b="1" i="0" u="none" strike="noStrike" dirty="0" smtClean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（其他）</a:t>
                      </a:r>
                      <a:endParaRPr lang="en-US" altLang="zh-CN" sz="1100" b="1" i="0" u="none" strike="noStrike" dirty="0" smtClean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5000</a:t>
                      </a:r>
                      <a:endParaRPr lang="zh-CN" sz="1100" b="1" kern="100" dirty="0">
                        <a:effectLst/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4029" marR="4029" marT="37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二类报价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58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三类报价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443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软</a:t>
                      </a:r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文</a:t>
                      </a: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广告</a:t>
                      </a:r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公司介绍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访谈类招聘信息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产品</a:t>
                      </a: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工艺介绍类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合作招商</a:t>
                      </a:r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页</a:t>
                      </a:r>
                      <a:r>
                        <a:rPr lang="en-US" altLang="zh-CN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 smtClean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solidFill>
                            <a:schemeClr val="dk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5000</a:t>
                      </a:r>
                      <a:endParaRPr lang="zh-CN" altLang="en-US" sz="1100" b="1" kern="100" dirty="0">
                        <a:solidFill>
                          <a:schemeClr val="dk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00720" y="890340"/>
            <a:ext cx="3970959" cy="338554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marL="92075" algn="ctr" defTabSz="801688" eaLnBrk="0" hangingPunct="0"/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广材信息</a:t>
            </a:r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杂志平煤广告对外统一报价</a:t>
            </a:r>
            <a:endParaRPr lang="zh-CN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083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48975"/>
              </p:ext>
            </p:extLst>
          </p:nvPr>
        </p:nvGraphicFramePr>
        <p:xfrm>
          <a:off x="395536" y="1340768"/>
          <a:ext cx="8208912" cy="5312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0944"/>
                <a:gridCol w="2279496"/>
                <a:gridCol w="1050945"/>
                <a:gridCol w="893271"/>
                <a:gridCol w="2304256"/>
              </a:tblGrid>
              <a:tr h="56963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订制服务</a:t>
                      </a:r>
                      <a:endParaRPr lang="zh-CN" alt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B3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内容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B3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规格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B3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定价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B3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B3D2"/>
                    </a:solidFill>
                  </a:tcPr>
                </a:tc>
              </a:tr>
              <a:tr h="5544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杂志定向投递</a:t>
                      </a:r>
                      <a:endParaRPr lang="zh-CN" altLang="en-US" sz="1100" b="1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广告付费用户提供的单位每月定向快递当月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《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广材信息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》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杂志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≤10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免费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家起订，需自行提供联系方式。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08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800" b="1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≥10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5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订制专刊</a:t>
                      </a:r>
                      <a:r>
                        <a:rPr lang="en-US" altLang="zh-CN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宣传资料</a:t>
                      </a:r>
                      <a:endParaRPr lang="zh-CN" altLang="en-US" sz="1100" b="1" u="none" strike="noStrike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设计制作公司产品宣传资料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专刊并通过广联达专业渠道按月发送</a:t>
                      </a: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</a:t>
                      </a:r>
                      <a:endParaRPr lang="en-US" altLang="zh-CN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另议</a:t>
                      </a:r>
                      <a:endParaRPr lang="en-US" altLang="zh-CN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可根据客户要求提供内容设计、排版、印刷、定向投递整体方案。</a:t>
                      </a:r>
                    </a:p>
                  </a:txBody>
                  <a:tcPr marL="6429" marR="6429" marT="64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08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腰封</a:t>
                      </a:r>
                      <a:r>
                        <a:rPr lang="en-US" altLang="zh-CN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书角</a:t>
                      </a: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可选择在广联达旗下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《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广材信息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》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《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建材与造价资讯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》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等杂志封面展示</a:t>
                      </a: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16500</a:t>
                      </a:r>
                      <a:endParaRPr lang="en-US" altLang="zh-CN" sz="1100" b="1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</a:t>
                      </a: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默认标准尺寸。</a:t>
                      </a:r>
                      <a:endParaRPr lang="en-US" altLang="zh-CN" sz="1100" u="none" strike="noStrike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</a:t>
                      </a: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特殊宽度价格另议。</a:t>
                      </a:r>
                      <a:endParaRPr lang="zh-CN" altLang="en-US" sz="1100" b="0" i="0" u="none" strike="noStrike" dirty="0" smtClean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00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宣传资料</a:t>
                      </a:r>
                      <a:r>
                        <a:rPr lang="en-US" altLang="zh-CN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礼品定向投递</a:t>
                      </a:r>
                      <a:endParaRPr lang="zh-CN" altLang="en-US" sz="1100" b="1" u="none" strike="noStrike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通过广联达专业的发行渠道随每月杂志配套发送客户资料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礼品</a:t>
                      </a:r>
                      <a:endParaRPr lang="zh-CN" altLang="en-US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</a:t>
                      </a:r>
                      <a:endParaRPr lang="en-US" altLang="zh-CN" sz="1100" b="0" i="0" u="none" strike="noStrike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rgbClr val="262626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  <a:endParaRPr lang="zh-CN" altLang="en-US" sz="1100" b="1" i="0" u="none" strike="noStrike" kern="1200" dirty="0">
                        <a:solidFill>
                          <a:srgbClr val="262626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默认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5000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家起，超出部分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家。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l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类型包括：鼠标垫、台历、折扇。黑白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彩色宣传册、宣传单页等各类型小型礼品及公司资料。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l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如宣传资料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礼品非常规尺寸或重量，价格另议。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l" rtl="0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客户自备材料，若需提供一条龙服务价格另议。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23528" y="860842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2075" algn="ctr" defTabSz="801688">
              <a:defRPr/>
            </a:pP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订制</a:t>
            </a:r>
            <a:r>
              <a:rPr lang="zh-CN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化服务对外统一</a:t>
            </a:r>
            <a:r>
              <a:rPr lang="zh-CN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报价</a:t>
            </a:r>
            <a:endParaRPr lang="zh-CN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096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628775"/>
            <a:ext cx="217963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8" y="1619250"/>
            <a:ext cx="2138362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552450" y="4473575"/>
            <a:ext cx="2200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algn="ctr" fontAlgn="ctr"/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彩色插页</a:t>
            </a:r>
            <a:endParaRPr lang="en-US" altLang="zh-CN" sz="2000" b="1">
              <a:solidFill>
                <a:srgbClr val="595959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fontAlgn="ctr"/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（硬广）</a:t>
            </a:r>
            <a:endParaRPr lang="zh-CN" altLang="en-US" sz="20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3327400" y="4662488"/>
            <a:ext cx="244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algn="ctr" fontAlgn="ctr"/>
            <a:r>
              <a:rPr lang="zh-CN" altLang="en-US" sz="2000" b="1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报价</a:t>
            </a:r>
            <a:r>
              <a:rPr lang="en-US" altLang="zh-CN" sz="2000" b="1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2000" b="1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联系方式刊登</a:t>
            </a:r>
            <a:endParaRPr lang="zh-CN" altLang="en-US" sz="20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6540500" y="4692650"/>
            <a:ext cx="181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algn="ctr" fontAlgn="ctr"/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</a:rPr>
              <a:t>黑白图片广告</a:t>
            </a:r>
            <a:endParaRPr lang="zh-CN" altLang="en-US" sz="20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63" name="矩形 10"/>
          <p:cNvSpPr>
            <a:spLocks noChangeArrowheads="1"/>
          </p:cNvSpPr>
          <p:nvPr/>
        </p:nvSpPr>
        <p:spPr bwMode="auto">
          <a:xfrm>
            <a:off x="708025" y="5254625"/>
            <a:ext cx="50641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名词解释：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封一：广材信息杂志的封面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封二：广材信息杂志封面内页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封三：广材信息杂志封底内页</a:t>
            </a:r>
            <a:endParaRPr lang="en-US" altLang="zh-CN" sz="1400" b="1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封四：广材信息杂志封底</a:t>
            </a:r>
          </a:p>
          <a:p>
            <a:r>
              <a:rPr lang="zh-CN" altLang="en-US" sz="1400" b="1">
                <a:latin typeface="微软雅黑" pitchFamily="34" charset="-122"/>
                <a:ea typeface="微软雅黑" pitchFamily="34" charset="-122"/>
              </a:rPr>
              <a:t>扉页：广材信息杂志，目录（卷首语）前一页</a:t>
            </a:r>
          </a:p>
        </p:txBody>
      </p:sp>
      <p:pic>
        <p:nvPicPr>
          <p:cNvPr id="1946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1758950"/>
            <a:ext cx="1889125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220663" y="908050"/>
            <a:ext cx="3767137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2075" algn="ctr" defTabSz="801688">
              <a:defRPr/>
            </a:pPr>
            <a:r>
              <a:rPr lang="en-US" altLang="zh-CN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广材信息</a:t>
            </a:r>
            <a:r>
              <a:rPr lang="en-US" altLang="zh-CN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杂志服务内容及名词解释</a:t>
            </a:r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179388" y="28575"/>
            <a:ext cx="2057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r>
              <a:rPr lang="zh-CN" altLang="en-US" sz="3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服务内容</a:t>
            </a:r>
            <a:endParaRPr lang="en-US" altLang="zh-CN" sz="3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4686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69186"/>
              </p:ext>
            </p:extLst>
          </p:nvPr>
        </p:nvGraphicFramePr>
        <p:xfrm>
          <a:off x="899592" y="1124744"/>
          <a:ext cx="7416824" cy="532858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708411"/>
                <a:gridCol w="2741000"/>
                <a:gridCol w="967413"/>
              </a:tblGrid>
              <a:tr h="249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建材所在栏目类别名称</a:t>
                      </a: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建材所在栏目类别名称</a:t>
                      </a: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1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/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玻璃、陶瓷及面砖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黑色及有色金属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三类报价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封面、天棚装饰及屋面材料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橡胶、塑料及非金属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装饰线条、装饰件、栏杆、扶手及其他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五金制品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油品、化工原料及胶粘材料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水泥、砖瓦灰砂石及混凝制品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1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人工</a:t>
                      </a:r>
                      <a:endParaRPr lang="zh-CN" altLang="zh-CN" sz="1600" b="1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木、竹材及其制品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仪表及自动化控制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装饰石材及地板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仿古建筑材料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1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热水、采暖锅炉设备</a:t>
                      </a:r>
                      <a:endParaRPr lang="zh-CN" altLang="zh-CN" sz="1600" b="1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园林绿化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保险、绝缘材料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水处理及环保设备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弱电及信息类器材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电梯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密封、电极及劳保用品等其它材料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体育休闲设施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周转材料及工器具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工程检测仪器仪表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道路桥梁专用材料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851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工程费用台班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1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厨房设备</a:t>
                      </a:r>
                      <a:endParaRPr lang="zh-CN" altLang="zh-CN" sz="1600" b="1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6EB3D2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消防器材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门窗制品及门窗五金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二类报价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涂料及防腐防水材料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绝热、耐火材料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灯具、光源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洁具及燃气器具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开关、插座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水暖及通风空调器材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成型构件及加工件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电气线路敷设材料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</a:tr>
              <a:tr h="206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砼、砂浆及其他配合比材料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通风空调设备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</a:tr>
              <a:tr h="328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安防及建筑智能化设备</a:t>
                      </a:r>
                      <a:endParaRPr lang="zh-CN" sz="12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电气设备及附件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5C84B"/>
                    </a:solidFill>
                  </a:tcPr>
                </a:tc>
              </a:tr>
              <a:tr h="455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sz="1050" b="1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阀门</a:t>
                      </a:r>
                      <a:r>
                        <a:rPr lang="zh-CN" altLang="en-US" sz="1050" b="1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zh-CN" altLang="zh-CN" sz="1200" b="1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法兰及其垫片</a:t>
                      </a:r>
                      <a:endParaRPr lang="zh-CN" altLang="zh-CN" sz="1600" b="1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sz="1050" b="1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管材</a:t>
                      </a:r>
                      <a:r>
                        <a:rPr lang="zh-CN" altLang="en-US" sz="1050" b="1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zh-CN" altLang="zh-CN" sz="1200" b="1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管件及管道用器材</a:t>
                      </a:r>
                      <a:endParaRPr lang="zh-CN" altLang="zh-CN" sz="1600" b="1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一类报价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67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泵、供水设备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电线电缆及光纤光缆</a:t>
                      </a: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613" marR="63613" marT="0" marB="0" anchor="ctr">
                    <a:solidFill>
                      <a:srgbClr val="F14950"/>
                    </a:solidFill>
                  </a:tcPr>
                </a:tc>
              </a:tr>
            </a:tbl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759644" y="3717032"/>
            <a:ext cx="6624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 algn="ctr" fontAlgn="ctr"/>
            <a:r>
              <a:rPr lang="zh-CN" altLang="en-US" sz="20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全国招商联系方式：</a:t>
            </a:r>
            <a:r>
              <a:rPr lang="en-US" altLang="zh-CN" sz="20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13816560601 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陈先生</a:t>
            </a:r>
            <a:endParaRPr lang="zh-CN" altLang="en-US" sz="20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68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10800000" scaled="1"/>
          <a:tileRect/>
        </a:gradFill>
        <a:ln w="6350" algn="ctr">
          <a:noFill/>
          <a:round/>
          <a:headEnd/>
          <a:tailEnd/>
        </a:ln>
        <a:effectLst>
          <a:prstShdw prst="shdw18" dist="17961" dir="13500000">
            <a:srgbClr val="FFFFFF">
              <a:gamma/>
              <a:shade val="60000"/>
              <a:invGamma/>
            </a:srgbClr>
          </a:prstShdw>
        </a:effectLst>
      </a:spPr>
      <a:bodyPr wrap="none" anchor="ctr"/>
      <a:lstStyle>
        <a:defPPr marL="92075">
          <a:buFont typeface="Wingdings" pitchFamily="2" charset="2"/>
          <a:buNone/>
          <a:defRPr sz="2000" dirty="0">
            <a:solidFill>
              <a:srgbClr val="000000"/>
            </a:solidFill>
            <a:effectLst>
              <a:outerShdw blurRad="38100" dist="38100" dir="2700000" algn="tl">
                <a:srgbClr val="C0C0C0"/>
              </a:outerShdw>
            </a:effectLst>
            <a:latin typeface="微软雅黑" pitchFamily="34" charset="-122"/>
            <a:ea typeface="微软雅黑" pitchFamily="34" charset="-12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14817</TotalTime>
  <Words>870</Words>
  <Application>Microsoft Office PowerPoint</Application>
  <PresentationFormat>全屏显示(4:3)</PresentationFormat>
  <Paragraphs>211</Paragraphs>
  <Slides>7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grandsoft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chenjy</dc:creator>
  <cp:lastModifiedBy>1Q-9-01  陈光耀</cp:lastModifiedBy>
  <cp:revision>963</cp:revision>
  <cp:lastPrinted>2013-12-28T09:37:04Z</cp:lastPrinted>
  <dcterms:created xsi:type="dcterms:W3CDTF">2008-12-30T10:04:16Z</dcterms:created>
  <dcterms:modified xsi:type="dcterms:W3CDTF">2015-05-08T07:25:24Z</dcterms:modified>
</cp:coreProperties>
</file>